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D60093"/>
    <a:srgbClr val="CC00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06" autoAdjust="0"/>
  </p:normalViewPr>
  <p:slideViewPr>
    <p:cSldViewPr>
      <p:cViewPr varScale="1">
        <p:scale>
          <a:sx n="96" d="100"/>
          <a:sy n="96" d="100"/>
        </p:scale>
        <p:origin x="-19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나눔고딕 ExtraBold" pitchFamily="50" charset="-127"/>
                <a:ea typeface="나눔고딕 ExtraBold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나눔고딕" pitchFamily="50" charset="-127"/>
                <a:ea typeface="나눔고딕" pitchFamily="50" charset="-127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F9B06-08B9-472A-8D12-9EC72041A433}" type="datetimeFigureOut">
              <a:rPr lang="ko-KR" altLang="en-US" smtClean="0"/>
              <a:t>2010-10-30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EBB64-0B5C-4E73-B299-4E5FDBAEC21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642910" y="3571876"/>
            <a:ext cx="7858180" cy="0"/>
          </a:xfrm>
          <a:prstGeom prst="line">
            <a:avLst/>
          </a:prstGeom>
          <a:noFill/>
          <a:ln w="3175">
            <a:solidFill>
              <a:srgbClr val="CC3399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42910" y="3500438"/>
            <a:ext cx="1357322" cy="71438"/>
          </a:xfrm>
          <a:prstGeom prst="rect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나눔고딕" pitchFamily="50" charset="-127"/>
                <a:ea typeface="나눔고딕" pitchFamily="50" charset="-127"/>
              </a:defRPr>
            </a:lvl1pPr>
            <a:lvl2pPr>
              <a:defRPr>
                <a:latin typeface="나눔고딕" pitchFamily="50" charset="-127"/>
                <a:ea typeface="나눔고딕" pitchFamily="50" charset="-127"/>
              </a:defRPr>
            </a:lvl2pPr>
            <a:lvl3pPr>
              <a:defRPr>
                <a:latin typeface="나눔고딕" pitchFamily="50" charset="-127"/>
                <a:ea typeface="나눔고딕" pitchFamily="50" charset="-127"/>
              </a:defRPr>
            </a:lvl3pPr>
            <a:lvl4pPr>
              <a:defRPr>
                <a:latin typeface="나눔고딕" pitchFamily="50" charset="-127"/>
                <a:ea typeface="나눔고딕" pitchFamily="50" charset="-127"/>
              </a:defRPr>
            </a:lvl4pPr>
            <a:lvl5pPr>
              <a:defRPr>
                <a:latin typeface="나눔고딕" pitchFamily="50" charset="-127"/>
                <a:ea typeface="나눔고딕" pitchFamily="50" charset="-127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F9B06-08B9-472A-8D12-9EC72041A433}" type="datetimeFigureOut">
              <a:rPr lang="ko-KR" altLang="en-US" smtClean="0"/>
              <a:t>2010-10-30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0" y="6500834"/>
            <a:ext cx="1000100" cy="214290"/>
          </a:xfrm>
        </p:spPr>
        <p:txBody>
          <a:bodyPr/>
          <a:lstStyle>
            <a:lvl1pPr>
              <a:defRPr sz="900"/>
            </a:lvl1pPr>
          </a:lstStyle>
          <a:p>
            <a:fld id="{88FEBB64-0B5C-4E73-B299-4E5FDBAEC21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428596" y="1000108"/>
            <a:ext cx="8286808" cy="0"/>
          </a:xfrm>
          <a:prstGeom prst="line">
            <a:avLst/>
          </a:prstGeom>
          <a:noFill/>
          <a:ln w="3175">
            <a:solidFill>
              <a:srgbClr val="CC3399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428596" y="928670"/>
            <a:ext cx="1357322" cy="71438"/>
          </a:xfrm>
          <a:prstGeom prst="rect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4978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나눔고딕" pitchFamily="50" charset="-127"/>
                <a:ea typeface="나눔고딕" pitchFamily="50" charset="-127"/>
              </a:defRPr>
            </a:lvl1pPr>
          </a:lstStyle>
          <a:p>
            <a:fld id="{937F9B06-08B9-472A-8D12-9EC72041A433}" type="datetimeFigureOut">
              <a:rPr lang="ko-KR" altLang="en-US" smtClean="0"/>
              <a:t>2010-10-30</a:t>
            </a:fld>
            <a:endParaRPr lang="ko-K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나눔고딕" pitchFamily="50" charset="-127"/>
                <a:ea typeface="나눔고딕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나눔고딕" pitchFamily="50" charset="-127"/>
                <a:ea typeface="나눔고딕" pitchFamily="50" charset="-127"/>
              </a:defRPr>
            </a:lvl1pPr>
          </a:lstStyle>
          <a:p>
            <a:fld id="{88FEBB64-0B5C-4E73-B299-4E5FDBAEC21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xStyles>
    <p:titleStyle>
      <a:lvl1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나눔고딕" pitchFamily="50" charset="-127"/>
          <a:ea typeface="나눔고딕" pitchFamily="50" charset="-127"/>
          <a:cs typeface="+mj-cs"/>
        </a:defRPr>
      </a:lvl1pPr>
      <a:lvl2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2pPr>
      <a:lvl3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3pPr>
      <a:lvl4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4pPr>
      <a:lvl5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5pPr>
      <a:lvl6pPr marL="457200"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6pPr>
      <a:lvl7pPr marL="914400"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7pPr>
      <a:lvl8pPr marL="1371600"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8pPr>
      <a:lvl9pPr marL="1828800"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나눔고딕" pitchFamily="50" charset="-127"/>
          <a:ea typeface="나눔고딕" pitchFamily="50" charset="-127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나눔고딕" pitchFamily="50" charset="-127"/>
          <a:ea typeface="나눔고딕" pitchFamily="50" charset="-127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나눔고딕" pitchFamily="50" charset="-127"/>
          <a:ea typeface="나눔고딕" pitchFamily="50" charset="-127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나눔고딕" pitchFamily="50" charset="-127"/>
          <a:ea typeface="나눔고딕" pitchFamily="50" charset="-127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나눔고딕" pitchFamily="50" charset="-127"/>
          <a:ea typeface="나눔고딕" pitchFamily="50" charset="-127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image" Target="../media/image17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 ExtraBold" pitchFamily="50" charset="-127"/>
                <a:ea typeface="나눔고딕 ExtraBold" pitchFamily="50" charset="-127"/>
              </a:rPr>
              <a:t>에즈넷</a:t>
            </a:r>
            <a:endParaRPr lang="ko-KR" altLang="en-US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/>
          <a:lstStyle/>
          <a:p>
            <a:r>
              <a:rPr lang="ko-KR" altLang="en-US" sz="2000" dirty="0" smtClean="0">
                <a:latin typeface="나눔고딕 ExtraBold" pitchFamily="50" charset="-127"/>
                <a:ea typeface="나눔고딕 ExtraBold" pitchFamily="50" charset="-127"/>
              </a:rPr>
              <a:t>회사소개</a:t>
            </a:r>
            <a:endParaRPr lang="en-US" altLang="ko-KR" sz="20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2010-10-22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658921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Vision</a:t>
            </a:r>
            <a:endParaRPr lang="ko-KR" altLang="en-US" dirty="0"/>
          </a:p>
        </p:txBody>
      </p:sp>
      <p:sp>
        <p:nvSpPr>
          <p:cNvPr id="5" name="대각선 방향의 모서리가 둥근 사각형 4"/>
          <p:cNvSpPr/>
          <p:nvPr/>
        </p:nvSpPr>
        <p:spPr>
          <a:xfrm>
            <a:off x="1403648" y="1628800"/>
            <a:ext cx="6408712" cy="1728192"/>
          </a:xfrm>
          <a:prstGeom prst="round2DiagRect">
            <a:avLst/>
          </a:prstGeom>
          <a:solidFill>
            <a:schemeClr val="tx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 anchor="ctr" anchorCtr="1">
            <a:no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비즈니스의 가치는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endParaRPr kumimoji="1" lang="en-US" altLang="ko-KR" sz="1600" b="1" kern="0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대상 </a:t>
            </a: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고객과의 소통의 크기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속도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방법에 따라 </a:t>
            </a:r>
            <a:endParaRPr kumimoji="1" lang="en-US" altLang="ko-KR" sz="1600" b="1" kern="0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달라집니다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</p:txBody>
      </p:sp>
      <p:sp>
        <p:nvSpPr>
          <p:cNvPr id="6" name="대각선 방향의 모서리가 둥근 사각형 5"/>
          <p:cNvSpPr/>
          <p:nvPr/>
        </p:nvSpPr>
        <p:spPr>
          <a:xfrm>
            <a:off x="1384280" y="4005064"/>
            <a:ext cx="6421462" cy="1728192"/>
          </a:xfrm>
          <a:prstGeom prst="round2DiagRect">
            <a:avLst/>
          </a:prstGeom>
          <a:solidFill>
            <a:schemeClr val="tx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 anchor="ctr" anchorCtr="1">
            <a:no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㈜ 에즈넷은 커뮤니케이션을 위한  </a:t>
            </a:r>
            <a:endParaRPr kumimoji="1" lang="en-US" altLang="ko-KR" sz="1600" b="1" kern="0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소프트웨어 </a:t>
            </a: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제품과 서비스의 구축을 전문으로 하는 </a:t>
            </a:r>
            <a:endParaRPr kumimoji="1" lang="en-US" altLang="ko-KR" sz="1600" b="1" kern="0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회사입니다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1030774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Organization</a:t>
            </a:r>
            <a:endParaRPr lang="ko-KR" altLang="en-US" dirty="0"/>
          </a:p>
        </p:txBody>
      </p:sp>
      <p:sp>
        <p:nvSpPr>
          <p:cNvPr id="4" name="대각선 방향의 모서리가 둥근 사각형 3"/>
          <p:cNvSpPr/>
          <p:nvPr/>
        </p:nvSpPr>
        <p:spPr>
          <a:xfrm>
            <a:off x="896030" y="1338320"/>
            <a:ext cx="7473791" cy="5076506"/>
          </a:xfrm>
          <a:prstGeom prst="round2DiagRect">
            <a:avLst>
              <a:gd name="adj1" fmla="val 9209"/>
              <a:gd name="adj2" fmla="val 0"/>
            </a:avLst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1112054" y="2271491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RSS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" name="직선 연결선 5"/>
          <p:cNvCxnSpPr>
            <a:stCxn id="28" idx="4"/>
            <a:endCxn id="7" idx="4"/>
          </p:cNvCxnSpPr>
          <p:nvPr/>
        </p:nvCxnSpPr>
        <p:spPr>
          <a:xfrm rot="16200000" flipH="1">
            <a:off x="3881514" y="5308963"/>
            <a:ext cx="17867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타원 6"/>
          <p:cNvSpPr/>
          <p:nvPr/>
        </p:nvSpPr>
        <p:spPr>
          <a:xfrm>
            <a:off x="4149526" y="4951613"/>
            <a:ext cx="1250724" cy="1250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대표이사</a:t>
            </a:r>
          </a:p>
        </p:txBody>
      </p:sp>
      <p:cxnSp>
        <p:nvCxnSpPr>
          <p:cNvPr id="8" name="직선 연결선 7"/>
          <p:cNvCxnSpPr>
            <a:stCxn id="19" idx="6"/>
            <a:endCxn id="28" idx="2"/>
          </p:cNvCxnSpPr>
          <p:nvPr/>
        </p:nvCxnSpPr>
        <p:spPr>
          <a:xfrm>
            <a:off x="3256152" y="3790226"/>
            <a:ext cx="80403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>
            <a:stCxn id="28" idx="6"/>
            <a:endCxn id="29" idx="2"/>
          </p:cNvCxnSpPr>
          <p:nvPr/>
        </p:nvCxnSpPr>
        <p:spPr>
          <a:xfrm>
            <a:off x="5489587" y="3790226"/>
            <a:ext cx="8040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타원 9"/>
          <p:cNvSpPr/>
          <p:nvPr/>
        </p:nvSpPr>
        <p:spPr>
          <a:xfrm>
            <a:off x="2898802" y="2271491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POLL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1558742" y="1556792"/>
            <a:ext cx="804036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BLOG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452116" y="1556792"/>
            <a:ext cx="804036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CAFE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3" name="직선 연결선 12"/>
          <p:cNvCxnSpPr>
            <a:stCxn id="10" idx="4"/>
            <a:endCxn id="19" idx="4"/>
          </p:cNvCxnSpPr>
          <p:nvPr/>
        </p:nvCxnSpPr>
        <p:spPr>
          <a:xfrm rot="5400000">
            <a:off x="2205942" y="3321701"/>
            <a:ext cx="1429398" cy="7583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>
            <a:stCxn id="18" idx="4"/>
            <a:endCxn id="19" idx="4"/>
          </p:cNvCxnSpPr>
          <p:nvPr/>
        </p:nvCxnSpPr>
        <p:spPr>
          <a:xfrm rot="16200000" flipH="1">
            <a:off x="1759254" y="3633390"/>
            <a:ext cx="1429398" cy="1349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>
            <a:stCxn id="5" idx="4"/>
            <a:endCxn id="19" idx="4"/>
          </p:cNvCxnSpPr>
          <p:nvPr/>
        </p:nvCxnSpPr>
        <p:spPr>
          <a:xfrm rot="16200000" flipH="1">
            <a:off x="1312567" y="3186703"/>
            <a:ext cx="1429398" cy="10283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>
            <a:stCxn id="12" idx="4"/>
            <a:endCxn id="19" idx="4"/>
          </p:cNvCxnSpPr>
          <p:nvPr/>
        </p:nvCxnSpPr>
        <p:spPr>
          <a:xfrm rot="5400000">
            <a:off x="1625248" y="3187696"/>
            <a:ext cx="2144098" cy="3116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>
            <a:stCxn id="11" idx="4"/>
            <a:endCxn id="19" idx="4"/>
          </p:cNvCxnSpPr>
          <p:nvPr/>
        </p:nvCxnSpPr>
        <p:spPr>
          <a:xfrm rot="16200000" flipH="1">
            <a:off x="1178562" y="3052697"/>
            <a:ext cx="2144098" cy="5816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타원 17"/>
          <p:cNvSpPr/>
          <p:nvPr/>
        </p:nvSpPr>
        <p:spPr>
          <a:xfrm>
            <a:off x="2005428" y="2271491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DATA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1826753" y="3164865"/>
            <a:ext cx="1429398" cy="1250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솔루션</a:t>
            </a:r>
            <a:endParaRPr lang="en-US" altLang="ko-KR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연구팀</a:t>
            </a:r>
          </a:p>
        </p:txBody>
      </p:sp>
      <p:sp>
        <p:nvSpPr>
          <p:cNvPr id="20" name="타원 19"/>
          <p:cNvSpPr/>
          <p:nvPr/>
        </p:nvSpPr>
        <p:spPr>
          <a:xfrm>
            <a:off x="3792176" y="2003478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내부</a:t>
            </a:r>
          </a:p>
        </p:txBody>
      </p:sp>
      <p:sp>
        <p:nvSpPr>
          <p:cNvPr id="21" name="타원 20"/>
          <p:cNvSpPr/>
          <p:nvPr/>
        </p:nvSpPr>
        <p:spPr>
          <a:xfrm>
            <a:off x="4864225" y="2003478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 err="1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고객사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2" name="직선 연결선 21"/>
          <p:cNvCxnSpPr>
            <a:stCxn id="20" idx="4"/>
            <a:endCxn id="28" idx="4"/>
          </p:cNvCxnSpPr>
          <p:nvPr/>
        </p:nvCxnSpPr>
        <p:spPr>
          <a:xfrm rot="16200000" flipH="1">
            <a:off x="3635339" y="3276041"/>
            <a:ext cx="1697411" cy="5816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>
            <a:stCxn id="21" idx="4"/>
            <a:endCxn id="28" idx="4"/>
          </p:cNvCxnSpPr>
          <p:nvPr/>
        </p:nvCxnSpPr>
        <p:spPr>
          <a:xfrm rot="5400000">
            <a:off x="4172356" y="3320710"/>
            <a:ext cx="1697411" cy="4923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타원 23"/>
          <p:cNvSpPr/>
          <p:nvPr/>
        </p:nvSpPr>
        <p:spPr>
          <a:xfrm>
            <a:off x="5936274" y="2003478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웹</a:t>
            </a:r>
          </a:p>
        </p:txBody>
      </p:sp>
      <p:sp>
        <p:nvSpPr>
          <p:cNvPr id="25" name="타원 24"/>
          <p:cNvSpPr/>
          <p:nvPr/>
        </p:nvSpPr>
        <p:spPr>
          <a:xfrm>
            <a:off x="7008323" y="2003478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prstDash val="sysDash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게임</a:t>
            </a:r>
          </a:p>
        </p:txBody>
      </p:sp>
      <p:cxnSp>
        <p:nvCxnSpPr>
          <p:cNvPr id="26" name="직선 연결선 25"/>
          <p:cNvCxnSpPr>
            <a:stCxn id="24" idx="4"/>
            <a:endCxn id="29" idx="4"/>
          </p:cNvCxnSpPr>
          <p:nvPr/>
        </p:nvCxnSpPr>
        <p:spPr>
          <a:xfrm rot="16200000" flipH="1">
            <a:off x="5825098" y="3232365"/>
            <a:ext cx="1697411" cy="6690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>
            <a:stCxn id="25" idx="4"/>
            <a:endCxn id="29" idx="4"/>
          </p:cNvCxnSpPr>
          <p:nvPr/>
        </p:nvCxnSpPr>
        <p:spPr>
          <a:xfrm rot="5400000">
            <a:off x="6361123" y="3365377"/>
            <a:ext cx="1697411" cy="4030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타원 27"/>
          <p:cNvSpPr/>
          <p:nvPr/>
        </p:nvSpPr>
        <p:spPr>
          <a:xfrm>
            <a:off x="4060189" y="3164865"/>
            <a:ext cx="1429398" cy="1250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lang="en-US" altLang="ko-KR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lang="ko-KR" altLang="en-US" sz="1200" b="1" dirty="0" err="1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운영팀</a:t>
            </a:r>
            <a:endParaRPr lang="en-US" altLang="ko-KR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293623" y="3164865"/>
            <a:ext cx="1429398" cy="1250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 err="1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컨텐트</a:t>
            </a: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 서비스 </a:t>
            </a:r>
            <a:endParaRPr lang="en-US" altLang="ko-KR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개발팀</a:t>
            </a:r>
          </a:p>
        </p:txBody>
      </p:sp>
      <p:sp>
        <p:nvSpPr>
          <p:cNvPr id="30" name="타원 29"/>
          <p:cNvSpPr/>
          <p:nvPr/>
        </p:nvSpPr>
        <p:spPr>
          <a:xfrm>
            <a:off x="6650973" y="4594264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감사</a:t>
            </a:r>
          </a:p>
        </p:txBody>
      </p:sp>
      <p:cxnSp>
        <p:nvCxnSpPr>
          <p:cNvPr id="31" name="직선 연결선 30"/>
          <p:cNvCxnSpPr>
            <a:stCxn id="30" idx="2"/>
          </p:cNvCxnSpPr>
          <p:nvPr/>
        </p:nvCxnSpPr>
        <p:spPr>
          <a:xfrm rot="10800000">
            <a:off x="4780843" y="4564484"/>
            <a:ext cx="1870130" cy="3871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타원 31"/>
          <p:cNvSpPr/>
          <p:nvPr/>
        </p:nvSpPr>
        <p:spPr>
          <a:xfrm>
            <a:off x="2273441" y="4772939"/>
            <a:ext cx="804036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05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사외이사</a:t>
            </a:r>
          </a:p>
        </p:txBody>
      </p:sp>
      <p:cxnSp>
        <p:nvCxnSpPr>
          <p:cNvPr id="33" name="직선 연결선 32"/>
          <p:cNvCxnSpPr>
            <a:endCxn id="32" idx="6"/>
          </p:cNvCxnSpPr>
          <p:nvPr/>
        </p:nvCxnSpPr>
        <p:spPr>
          <a:xfrm rot="10800000" flipV="1">
            <a:off x="3077477" y="4576396"/>
            <a:ext cx="1667632" cy="55389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88021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Products</a:t>
            </a:r>
            <a:endParaRPr lang="ko-KR" altLang="en-US" dirty="0"/>
          </a:p>
        </p:txBody>
      </p:sp>
      <p:sp>
        <p:nvSpPr>
          <p:cNvPr id="4" name="대각선 방향의 모서리가 둥근 사각형 3"/>
          <p:cNvSpPr/>
          <p:nvPr/>
        </p:nvSpPr>
        <p:spPr>
          <a:xfrm>
            <a:off x="896029" y="1362052"/>
            <a:ext cx="7473791" cy="5076506"/>
          </a:xfrm>
          <a:prstGeom prst="round2DiagRect">
            <a:avLst>
              <a:gd name="adj1" fmla="val 9209"/>
              <a:gd name="adj2" fmla="val 0"/>
            </a:avLst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34" name="Picture 6" descr="6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4313" y="1617662"/>
            <a:ext cx="7921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5" name="Picture 9" descr="6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4411513"/>
            <a:ext cx="792163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6" name="Picture 10" descr="6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84313" y="2539305"/>
            <a:ext cx="792163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7" name="Picture 11" descr="6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6538" y="5347617"/>
            <a:ext cx="7921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8" name="Picture 12" descr="65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6538" y="3475409"/>
            <a:ext cx="790575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9" name="Rectangle 14"/>
          <p:cNvSpPr>
            <a:spLocks noChangeArrowheads="1"/>
          </p:cNvSpPr>
          <p:nvPr/>
        </p:nvSpPr>
        <p:spPr bwMode="auto">
          <a:xfrm>
            <a:off x="2555776" y="1700808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1.</a:t>
            </a:r>
            <a:r>
              <a:rPr lang="ko-KR" altLang="en-US" sz="2000" b="1" dirty="0">
                <a:latin typeface="나눔고딕" pitchFamily="50" charset="-127"/>
                <a:ea typeface="나눔고딕" pitchFamily="50" charset="-127"/>
              </a:rPr>
              <a:t>블로그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서버 </a:t>
            </a: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(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Ultimate Blog Server )</a:t>
            </a:r>
            <a:endParaRPr lang="ko-KR" altLang="en-US" sz="20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2555776" y="2622451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2.</a:t>
            </a:r>
            <a:r>
              <a:rPr lang="ko-KR" altLang="en-US" sz="2000" b="1" dirty="0">
                <a:latin typeface="나눔고딕" pitchFamily="50" charset="-127"/>
                <a:ea typeface="나눔고딕" pitchFamily="50" charset="-127"/>
              </a:rPr>
              <a:t>카페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서버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( Ultimate Café Server )</a:t>
            </a:r>
            <a:endParaRPr lang="en-US" altLang="ko-KR" sz="20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1" name="Rectangle 16"/>
          <p:cNvSpPr>
            <a:spLocks noChangeArrowheads="1"/>
          </p:cNvSpPr>
          <p:nvPr/>
        </p:nvSpPr>
        <p:spPr bwMode="auto">
          <a:xfrm>
            <a:off x="2555776" y="3558555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3.</a:t>
            </a:r>
            <a:r>
              <a:rPr lang="ko-KR" altLang="en-US" sz="2000" b="1" dirty="0" err="1">
                <a:latin typeface="나눔고딕" pitchFamily="50" charset="-127"/>
                <a:ea typeface="나눔고딕" pitchFamily="50" charset="-127"/>
              </a:rPr>
              <a:t>알에스에스</a:t>
            </a:r>
            <a:r>
              <a:rPr lang="ko-KR" altLang="en-US" sz="200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서버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( Ultimate RSS Server )</a:t>
            </a:r>
            <a:endParaRPr lang="en-US" altLang="ko-KR" sz="20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2" name="Rectangle 16"/>
          <p:cNvSpPr>
            <a:spLocks noChangeArrowheads="1"/>
          </p:cNvSpPr>
          <p:nvPr/>
        </p:nvSpPr>
        <p:spPr bwMode="auto">
          <a:xfrm>
            <a:off x="2555776" y="4494659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4.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설문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조사 서버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( Ultimate Survey Server )</a:t>
            </a:r>
            <a:endParaRPr lang="en-US" altLang="ko-KR" sz="20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3" name="Rectangle 16"/>
          <p:cNvSpPr>
            <a:spLocks noChangeArrowheads="1"/>
          </p:cNvSpPr>
          <p:nvPr/>
        </p:nvSpPr>
        <p:spPr bwMode="auto">
          <a:xfrm>
            <a:off x="2555776" y="5430763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5.</a:t>
            </a:r>
            <a:r>
              <a:rPr lang="ko-KR" altLang="en-US" sz="2000" b="1" dirty="0">
                <a:latin typeface="나눔고딕" pitchFamily="50" charset="-127"/>
                <a:ea typeface="나눔고딕" pitchFamily="50" charset="-127"/>
              </a:rPr>
              <a:t>데이터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처리 가속기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( </a:t>
            </a: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Data Enabler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en-US" altLang="ko-KR" sz="2000" b="1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592519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Businesses</a:t>
            </a:r>
            <a:endParaRPr lang="ko-KR" altLang="en-US" dirty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143409"/>
              </p:ext>
            </p:extLst>
          </p:nvPr>
        </p:nvGraphicFramePr>
        <p:xfrm>
          <a:off x="611560" y="1196752"/>
          <a:ext cx="7992888" cy="5328599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322826"/>
                <a:gridCol w="6670062"/>
              </a:tblGrid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2010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4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국가과학기술정보 서비스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 NTIS 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용역 구축 및 납품 사업 수주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2010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3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교육과학기술부 정보 포털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위키포털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구축 사업 수주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한국무역협회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ASEAN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물류포털 구축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7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교육과학기술부 국정감사 자료 공유 시스템 구축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부내 블로그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, RSS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기반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3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연구윤리정보센터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차 서비스 구축 수주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교육과학기술부 지식포털 고도화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ISP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삼성벤처투자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웹서비스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구축 수주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12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한국학술진흥재단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SSO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구축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10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산학협력종합지원 센터 서비스 구축 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10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한국과학기술정보연구원 온라인 </a:t>
                      </a:r>
                      <a:r>
                        <a:rPr kumimoji="1" lang="ko-KR" altLang="en-US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델파이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시스템 구축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한국과학기술정보연구원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NDSL RSS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서비스 구축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7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교육과학기술부 </a:t>
                      </a:r>
                      <a:r>
                        <a:rPr kumimoji="1" lang="ko-KR" altLang="en-US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위키포탈시스템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구축 수주 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7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국가과학기술종합정보서비스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(NTIS) </a:t>
                      </a:r>
                      <a:r>
                        <a:rPr kumimoji="1" lang="ko-KR" altLang="en-US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블로그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납품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6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학술진흥재단 기초학문자료센터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3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차 수주                                      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4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연구윤리정보센터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–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웹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2.0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기반의 커뮤니티 서비스 구축 수주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EMC -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서비스 프로젝트 운영 시스템 컨설팅 수주                          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한국무역협회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-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웹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2.0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기반의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u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무역 포털 구축 수주                            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158218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Major Clients</a:t>
            </a:r>
            <a:endParaRPr lang="ko-KR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4680" y="3203724"/>
            <a:ext cx="16097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899592" y="3089424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6" name="Picture 6" descr="Untitled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5055" y="3089424"/>
            <a:ext cx="1860550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620692" y="3089424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6515105" y="1855936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226617" y="3854599"/>
            <a:ext cx="1200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한국학술진흥재단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834755" y="3854599"/>
            <a:ext cx="158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한국과학기술정보연구원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981055" y="3887936"/>
            <a:ext cx="9540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한국무역협회</a:t>
            </a:r>
            <a:endParaRPr lang="en-US" altLang="ko-KR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7086605" y="2652861"/>
            <a:ext cx="692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교보문고</a:t>
            </a:r>
          </a:p>
        </p:txBody>
      </p:sp>
      <p:pic>
        <p:nvPicPr>
          <p:cNvPr id="13" name="Picture 21" descr="img_footerLogo_kyob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6918" y="1935311"/>
            <a:ext cx="596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AutoShape 22"/>
          <p:cNvSpPr>
            <a:spLocks noChangeArrowheads="1"/>
          </p:cNvSpPr>
          <p:nvPr/>
        </p:nvSpPr>
        <p:spPr bwMode="auto">
          <a:xfrm>
            <a:off x="899592" y="4314974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AutoShape 23"/>
          <p:cNvSpPr>
            <a:spLocks noChangeArrowheads="1"/>
          </p:cNvSpPr>
          <p:nvPr/>
        </p:nvSpPr>
        <p:spPr bwMode="auto">
          <a:xfrm>
            <a:off x="4620692" y="4314974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1163117" y="5078561"/>
            <a:ext cx="1327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건강보험심사평가원</a:t>
            </a: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3279255" y="5078561"/>
            <a:ext cx="692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온세통신</a:t>
            </a: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3039542" y="2608411"/>
            <a:ext cx="11715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교육</a:t>
            </a:r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과학 기술부</a:t>
            </a:r>
            <a:endParaRPr lang="en-US" altLang="ko-KR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AutoShape 32"/>
          <p:cNvSpPr>
            <a:spLocks noChangeArrowheads="1"/>
          </p:cNvSpPr>
          <p:nvPr/>
        </p:nvSpPr>
        <p:spPr bwMode="auto">
          <a:xfrm>
            <a:off x="2760142" y="4314974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33"/>
          <p:cNvSpPr>
            <a:spLocks noChangeArrowheads="1"/>
          </p:cNvSpPr>
          <p:nvPr/>
        </p:nvSpPr>
        <p:spPr bwMode="auto">
          <a:xfrm>
            <a:off x="2766492" y="1844824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26" name="Picture 3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8055" y="4357836"/>
            <a:ext cx="93027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58605" y="4386411"/>
            <a:ext cx="9969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58" descr="http://www.samsungventure.co.kr/common/images/common/h1_logo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71486" y="4383996"/>
            <a:ext cx="1238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AutoShape 23"/>
          <p:cNvSpPr>
            <a:spLocks noChangeArrowheads="1"/>
          </p:cNvSpPr>
          <p:nvPr/>
        </p:nvSpPr>
        <p:spPr bwMode="auto">
          <a:xfrm>
            <a:off x="6568286" y="4312559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6928649" y="5098371"/>
            <a:ext cx="9540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삼성벤처투자</a:t>
            </a:r>
            <a:endParaRPr lang="en-US" altLang="ko-KR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>
            <a:off x="6568286" y="3089423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3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611061"/>
              </p:ext>
            </p:extLst>
          </p:nvPr>
        </p:nvGraphicFramePr>
        <p:xfrm>
          <a:off x="6701636" y="3160860"/>
          <a:ext cx="1528763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Image" r:id="rId9" imgW="2107937" imgH="787024" progId="Photoshop.Image.7">
                  <p:embed/>
                </p:oleObj>
              </mc:Choice>
              <mc:Fallback>
                <p:oleObj name="Image" r:id="rId9" imgW="2107937" imgH="787024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1636" y="3160860"/>
                        <a:ext cx="1528763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7144549" y="3886348"/>
            <a:ext cx="498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KT ㈜</a:t>
            </a:r>
          </a:p>
        </p:txBody>
      </p:sp>
      <p:pic>
        <p:nvPicPr>
          <p:cNvPr id="36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23892" y="3203724"/>
            <a:ext cx="13573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62" descr="http://www.mest.go.kr/ms_kor/intro/publicrelation/MI/symbol_2_2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44305" y="1979761"/>
            <a:ext cx="12239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AutoShape 5"/>
          <p:cNvSpPr>
            <a:spLocks noChangeArrowheads="1"/>
          </p:cNvSpPr>
          <p:nvPr/>
        </p:nvSpPr>
        <p:spPr bwMode="auto">
          <a:xfrm>
            <a:off x="899592" y="1846411"/>
            <a:ext cx="1727200" cy="719138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1028180" y="2609999"/>
            <a:ext cx="15954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한국산업기술평가관리원</a:t>
            </a:r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981055" y="2609999"/>
            <a:ext cx="9540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대한주택공사</a:t>
            </a:r>
          </a:p>
        </p:txBody>
      </p:sp>
      <p:pic>
        <p:nvPicPr>
          <p:cNvPr id="42" name="Picture 5" descr="C:\Users\박병희\AppData\Local\Temp\BZ2D184D7\KEIT 심볼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66305" y="1971824"/>
            <a:ext cx="107156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AutoShape 23"/>
          <p:cNvSpPr>
            <a:spLocks noChangeArrowheads="1"/>
          </p:cNvSpPr>
          <p:nvPr/>
        </p:nvSpPr>
        <p:spPr bwMode="auto">
          <a:xfrm>
            <a:off x="4620692" y="1844824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46" name="Picture 9" descr="http://www.city.go.kr/blog/bin/system/service/city_service_logo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898505" y="2038499"/>
            <a:ext cx="11541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920730" y="4416574"/>
            <a:ext cx="1206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 Box 13"/>
          <p:cNvSpPr txBox="1">
            <a:spLocks noChangeArrowheads="1"/>
          </p:cNvSpPr>
          <p:nvPr/>
        </p:nvSpPr>
        <p:spPr bwMode="auto">
          <a:xfrm>
            <a:off x="5082655" y="5130949"/>
            <a:ext cx="7508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 </a:t>
            </a:r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EMC</a:t>
            </a:r>
          </a:p>
        </p:txBody>
      </p:sp>
    </p:spTree>
    <p:extLst>
      <p:ext uri="{BB962C8B-B14F-4D97-AF65-F5344CB8AC3E}">
        <p14:creationId xmlns:p14="http://schemas.microsoft.com/office/powerpoint/2010/main" val="226486318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23928" y="2852936"/>
            <a:ext cx="18557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4400" b="1" dirty="0">
                <a:latin typeface="Trebuchet MS" pitchFamily="34" charset="0"/>
              </a:rPr>
              <a:t>ASNET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6534150"/>
            <a:ext cx="9144000" cy="323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dirty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A. </a:t>
            </a:r>
            <a:r>
              <a:rPr lang="en-US" altLang="ko-KR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135-924 </a:t>
            </a:r>
            <a:r>
              <a:rPr lang="ko-KR" altLang="en-US" sz="1000" dirty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서울시 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강</a:t>
            </a:r>
            <a:r>
              <a:rPr lang="ko-KR" altLang="en-US" sz="1000" dirty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남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구 역삼</a:t>
            </a:r>
            <a:r>
              <a:rPr lang="en-US" altLang="ko-KR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1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동 </a:t>
            </a:r>
            <a:r>
              <a:rPr lang="en-US" altLang="ko-KR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738-1 A4 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스페이스 </a:t>
            </a:r>
            <a:r>
              <a:rPr lang="en-US" altLang="ko-KR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4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층 </a:t>
            </a:r>
            <a:r>
              <a:rPr lang="en-US" altLang="ko-KR" sz="1000" dirty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| H. www.asnet.co.kr | T. 02.476.8980 | F. 02.470.5902</a:t>
            </a:r>
          </a:p>
        </p:txBody>
      </p:sp>
    </p:spTree>
    <p:extLst>
      <p:ext uri="{BB962C8B-B14F-4D97-AF65-F5344CB8AC3E}">
        <p14:creationId xmlns:p14="http://schemas.microsoft.com/office/powerpoint/2010/main" val="7812082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타원 18"/>
          <p:cNvSpPr/>
          <p:nvPr/>
        </p:nvSpPr>
        <p:spPr>
          <a:xfrm>
            <a:off x="1104909" y="1484784"/>
            <a:ext cx="4176464" cy="4176464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이등변 삼각형 19"/>
          <p:cNvSpPr/>
          <p:nvPr/>
        </p:nvSpPr>
        <p:spPr>
          <a:xfrm rot="10800000">
            <a:off x="5137357" y="3324712"/>
            <a:ext cx="288032" cy="248303"/>
          </a:xfrm>
          <a:prstGeom prst="triangl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cxnSp>
        <p:nvCxnSpPr>
          <p:cNvPr id="21" name="직선 연결선 20"/>
          <p:cNvCxnSpPr/>
          <p:nvPr/>
        </p:nvCxnSpPr>
        <p:spPr>
          <a:xfrm>
            <a:off x="3193141" y="692696"/>
            <a:ext cx="0" cy="576064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240813" y="3573016"/>
            <a:ext cx="597666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35896" y="476672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다음과 같은 방법을 이용해서 원을 그리려고 한다</a:t>
            </a:r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. </a:t>
            </a:r>
          </a:p>
          <a:p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왼쪽 중괄호 23"/>
          <p:cNvSpPr/>
          <p:nvPr/>
        </p:nvSpPr>
        <p:spPr>
          <a:xfrm>
            <a:off x="2771800" y="1484784"/>
            <a:ext cx="432048" cy="2088232"/>
          </a:xfrm>
          <a:prstGeom prst="leftBrace">
            <a:avLst>
              <a:gd name="adj1" fmla="val 47757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514635" y="2344234"/>
            <a:ext cx="266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r</a:t>
            </a: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cxnSp>
        <p:nvCxnSpPr>
          <p:cNvPr id="26" name="직선 연결선 25"/>
          <p:cNvCxnSpPr>
            <a:endCxn id="19" idx="7"/>
          </p:cNvCxnSpPr>
          <p:nvPr/>
        </p:nvCxnSpPr>
        <p:spPr>
          <a:xfrm flipV="1">
            <a:off x="3203848" y="2096413"/>
            <a:ext cx="1465896" cy="147660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/>
          <p:cNvSpPr/>
          <p:nvPr/>
        </p:nvSpPr>
        <p:spPr>
          <a:xfrm>
            <a:off x="4896476" y="1052736"/>
            <a:ext cx="755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(x , y)</a:t>
            </a:r>
            <a:endParaRPr lang="en-US" altLang="ko-KR" b="1" dirty="0" smtClean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636388" y="2053228"/>
            <a:ext cx="72008" cy="72008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cxnSp>
        <p:nvCxnSpPr>
          <p:cNvPr id="29" name="구부러진 연결선 28"/>
          <p:cNvCxnSpPr>
            <a:stCxn id="27" idx="2"/>
            <a:endCxn id="28" idx="7"/>
          </p:cNvCxnSpPr>
          <p:nvPr/>
        </p:nvCxnSpPr>
        <p:spPr>
          <a:xfrm rot="5400000">
            <a:off x="4665223" y="1454697"/>
            <a:ext cx="641705" cy="576447"/>
          </a:xfrm>
          <a:prstGeom prst="curved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5780561" y="1733085"/>
            <a:ext cx="2887482" cy="1591627"/>
          </a:xfrm>
          <a:prstGeom prst="rect">
            <a:avLst/>
          </a:prstGeom>
          <a:solidFill>
            <a:srgbClr val="FFCCFF"/>
          </a:solidFill>
        </p:spPr>
        <p:txBody>
          <a:bodyPr wrap="none" lIns="144000" tIns="108000">
            <a:noAutofit/>
          </a:bodyPr>
          <a:lstStyle/>
          <a:p>
            <a:r>
              <a:rPr lang="en-US" altLang="ko-KR" sz="1600" b="1" dirty="0" smtClean="0">
                <a:latin typeface="나눔고딕" pitchFamily="50" charset="-127"/>
                <a:ea typeface="나눔고딕" pitchFamily="50" charset="-127"/>
              </a:rPr>
              <a:t>For(i=0;i&lt;360;i++) {</a:t>
            </a:r>
          </a:p>
          <a:p>
            <a:r>
              <a:rPr lang="en-US" altLang="ko-KR" sz="1600" b="1" dirty="0" smtClean="0">
                <a:latin typeface="나눔고딕" pitchFamily="50" charset="-127"/>
                <a:ea typeface="나눔고딕" pitchFamily="50" charset="-127"/>
              </a:rPr>
              <a:t>   x = </a:t>
            </a:r>
            <a:r>
              <a:rPr lang="en-US" altLang="ko-KR" sz="1600" b="1" dirty="0" err="1" smtClean="0">
                <a:latin typeface="나눔고딕" pitchFamily="50" charset="-127"/>
                <a:ea typeface="나눔고딕" pitchFamily="50" charset="-127"/>
              </a:rPr>
              <a:t>cos</a:t>
            </a:r>
            <a:r>
              <a:rPr lang="en-US" altLang="ko-KR" sz="1600" b="1" dirty="0" smtClean="0">
                <a:latin typeface="나눔고딕" pitchFamily="50" charset="-127"/>
                <a:ea typeface="나눔고딕" pitchFamily="50" charset="-127"/>
              </a:rPr>
              <a:t>(i) * r;</a:t>
            </a:r>
          </a:p>
          <a:p>
            <a:r>
              <a:rPr lang="en-US" altLang="ko-KR" sz="1600" b="1" dirty="0" smtClean="0">
                <a:latin typeface="나눔고딕" pitchFamily="50" charset="-127"/>
                <a:ea typeface="나눔고딕" pitchFamily="50" charset="-127"/>
              </a:rPr>
              <a:t>   y = sin(i) *r;</a:t>
            </a:r>
          </a:p>
          <a:p>
            <a:r>
              <a:rPr lang="en-US" altLang="ko-KR" sz="1600" b="1" dirty="0" smtClean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en-US" altLang="ko-KR" sz="1600" b="1" dirty="0" err="1" smtClean="0">
                <a:latin typeface="나눔고딕" pitchFamily="50" charset="-127"/>
                <a:ea typeface="나눔고딕" pitchFamily="50" charset="-127"/>
              </a:rPr>
              <a:t>putPixel</a:t>
            </a:r>
            <a:r>
              <a:rPr lang="en-US" altLang="ko-KR" sz="1600" b="1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en-US" altLang="ko-KR" sz="1600" b="1" dirty="0" err="1" smtClean="0">
                <a:latin typeface="나눔고딕" pitchFamily="50" charset="-127"/>
                <a:ea typeface="나눔고딕" pitchFamily="50" charset="-127"/>
              </a:rPr>
              <a:t>x,y</a:t>
            </a:r>
            <a:r>
              <a:rPr lang="en-US" altLang="ko-KR" sz="1600" b="1" dirty="0" smtClean="0">
                <a:latin typeface="나눔고딕" pitchFamily="50" charset="-127"/>
                <a:ea typeface="나눔고딕" pitchFamily="50" charset="-127"/>
              </a:rPr>
              <a:t>);</a:t>
            </a:r>
          </a:p>
          <a:p>
            <a:r>
              <a:rPr lang="en-US" altLang="ko-KR" sz="1600" b="1" dirty="0" smtClean="0">
                <a:latin typeface="나눔고딕" pitchFamily="50" charset="-127"/>
                <a:ea typeface="나눔고딕" pitchFamily="50" charset="-127"/>
              </a:rPr>
              <a:t>}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165147" y="3868013"/>
            <a:ext cx="38991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sin(N)</a:t>
            </a:r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과</a:t>
            </a:r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b="1" dirty="0" err="1" smtClean="0">
                <a:latin typeface="나눔고딕" pitchFamily="50" charset="-127"/>
                <a:ea typeface="나눔고딕" pitchFamily="50" charset="-127"/>
              </a:rPr>
              <a:t>cos</a:t>
            </a:r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(N)</a:t>
            </a:r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을 계산하는데 </a:t>
            </a:r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10ms, </a:t>
            </a:r>
            <a:r>
              <a:rPr lang="en-US" altLang="ko-KR" b="1" dirty="0" err="1" smtClean="0">
                <a:latin typeface="나눔고딕" pitchFamily="50" charset="-127"/>
                <a:ea typeface="나눔고딕" pitchFamily="50" charset="-127"/>
              </a:rPr>
              <a:t>putPixel</a:t>
            </a:r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은 </a:t>
            </a:r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1ms</a:t>
            </a:r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 의 시간이 소요된다면 원을 그리는데 </a:t>
            </a:r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드는 총 시간은 얼마인가</a:t>
            </a:r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pPr>
              <a:lnSpc>
                <a:spcPct val="150000"/>
              </a:lnSpc>
            </a:pPr>
            <a:endParaRPr lang="en-US" altLang="ko-KR" b="1" dirty="0"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더 빠르게 그릴 수 있는 방법은</a:t>
            </a:r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?</a:t>
            </a:r>
            <a:endParaRPr lang="en-US" altLang="ko-KR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439212" y="4293096"/>
            <a:ext cx="14045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latin typeface="나눔고딕" pitchFamily="50" charset="-127"/>
                <a:ea typeface="나눔고딕" pitchFamily="50" charset="-127"/>
              </a:rPr>
              <a:t>(x0 , y0)</a:t>
            </a:r>
            <a:endParaRPr lang="en-US" altLang="ko-KR" b="1" dirty="0" smtClean="0">
              <a:latin typeface="나눔고딕" pitchFamily="50" charset="-127"/>
              <a:ea typeface="나눔고딕" pitchFamily="50" charset="-127"/>
            </a:endParaRPr>
          </a:p>
        </p:txBody>
      </p:sp>
      <p:cxnSp>
        <p:nvCxnSpPr>
          <p:cNvPr id="33" name="직선 화살표 연결선 32"/>
          <p:cNvCxnSpPr/>
          <p:nvPr/>
        </p:nvCxnSpPr>
        <p:spPr>
          <a:xfrm flipV="1">
            <a:off x="2141510" y="3573016"/>
            <a:ext cx="1051631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>
            <a:off x="431326" y="260648"/>
            <a:ext cx="3348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Bonus </a:t>
            </a:r>
            <a:r>
              <a:rPr lang="en-US" altLang="ko-KR" sz="3600" b="1" dirty="0" smtClean="0">
                <a:latin typeface="나눔고딕" pitchFamily="50" charset="-127"/>
                <a:ea typeface="나눔고딕" pitchFamily="50" charset="-127"/>
              </a:rPr>
              <a:t>Quiz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7877615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좋은연구_2010제작_시안(2010_07_30)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SM타임머신 Std L"/>
        <a:ea typeface="SM타임머신 Std L"/>
        <a:cs typeface=""/>
      </a:majorFont>
      <a:minorFont>
        <a:latin typeface="SM타임머신 Std L"/>
        <a:ea typeface="SM타임머신 Std 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CC3399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좋은연구_2010제작_시안(2010_07_30)</Template>
  <TotalTime>19</TotalTime>
  <Words>394</Words>
  <Application>Microsoft Office PowerPoint</Application>
  <PresentationFormat>화면 슬라이드 쇼(4:3)</PresentationFormat>
  <Paragraphs>98</Paragraphs>
  <Slides>8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0" baseType="lpstr">
      <vt:lpstr>좋은연구_2010제작_시안(2010_07_30)</vt:lpstr>
      <vt:lpstr>Image</vt:lpstr>
      <vt:lpstr>에즈넷</vt:lpstr>
      <vt:lpstr>Vision</vt:lpstr>
      <vt:lpstr>Organization</vt:lpstr>
      <vt:lpstr>Products</vt:lpstr>
      <vt:lpstr>Businesses</vt:lpstr>
      <vt:lpstr>Major Clients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에즈넷</dc:title>
  <dc:creator>박병희</dc:creator>
  <cp:lastModifiedBy>박병희</cp:lastModifiedBy>
  <cp:revision>3</cp:revision>
  <dcterms:created xsi:type="dcterms:W3CDTF">2010-10-22T05:00:57Z</dcterms:created>
  <dcterms:modified xsi:type="dcterms:W3CDTF">2010-10-30T05:29:23Z</dcterms:modified>
</cp:coreProperties>
</file>